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"/>
  <Override PartName="/ppt/media/image26.svg" ContentType="image/svg"/>
  <Override PartName="/ppt/media/image28.svg" ContentType="image/svg"/>
  <Override PartName="/ppt/media/image30.svg" ContentType="image/svg"/>
  <Override PartName="/ppt/media/image38.svg" ContentType="image/svg"/>
  <Override PartName="/ppt/media/image4.svg" ContentType="image/svg"/>
  <Override PartName="/ppt/media/image40.svg" ContentType="image/svg"/>
  <Override PartName="/ppt/media/image6.svg" ContentType="image/svg"/>
  <Override PartName="/ppt/media/image8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545" autoAdjust="0"/>
    <p:restoredTop sz="94640" autoAdjust="0"/>
  </p:normalViewPr>
  <p:slideViewPr>
    <p:cSldViewPr>
      <p:cViewPr varScale="1">
        <p:scale>
          <a:sx n="100" d="100"/>
          <a:sy n="100" d="100"/>
        </p:scale>
        <p:origin x="256" y="324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5.png"  /><Relationship Id="rId7" Type="http://schemas.openxmlformats.org/officeDocument/2006/relationships/image" Target="../media/image6.svg"  /><Relationship Id="rId8" Type="http://schemas.openxmlformats.org/officeDocument/2006/relationships/image" Target="../media/image7.png"  /><Relationship Id="rId9" Type="http://schemas.openxmlformats.org/officeDocument/2006/relationships/image" Target="../media/image8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Relationship Id="rId3" Type="http://schemas.openxmlformats.org/officeDocument/2006/relationships/image" Target="../media/image35.jpeg"  /><Relationship Id="rId4" Type="http://schemas.openxmlformats.org/officeDocument/2006/relationships/image" Target="../media/image3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svg"  /><Relationship Id="rId4" Type="http://schemas.openxmlformats.org/officeDocument/2006/relationships/image" Target="../media/image39.png"  /><Relationship Id="rId5" Type="http://schemas.openxmlformats.org/officeDocument/2006/relationships/image" Target="../media/image40.sv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sv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0606" y="4895645"/>
            <a:ext cx="2664303" cy="4283213"/>
          </a:xfrm>
          <a:custGeom>
            <a:avLst/>
            <a:gdLst/>
            <a:ahLst/>
            <a:cxnLst/>
            <a:rect l="l" t="t" r="r" b="b"/>
            <a:pathLst>
              <a:path w="2664303" h="4283213">
                <a:moveTo>
                  <a:pt x="0" y="0"/>
                </a:moveTo>
                <a:lnTo>
                  <a:pt x="2664304" y="0"/>
                </a:lnTo>
                <a:lnTo>
                  <a:pt x="2664304" y="4283212"/>
                </a:lnTo>
                <a:lnTo>
                  <a:pt x="0" y="42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44898" y="6444904"/>
            <a:ext cx="2171997" cy="3670151"/>
          </a:xfrm>
          <a:custGeom>
            <a:avLst/>
            <a:gdLst/>
            <a:ahLst/>
            <a:cxnLst/>
            <a:rect l="l" t="t" r="r" b="b"/>
            <a:pathLst>
              <a:path w="2171997" h="3670151">
                <a:moveTo>
                  <a:pt x="0" y="0"/>
                </a:moveTo>
                <a:lnTo>
                  <a:pt x="2171997" y="0"/>
                </a:lnTo>
                <a:lnTo>
                  <a:pt x="2171997" y="3670151"/>
                </a:lnTo>
                <a:lnTo>
                  <a:pt x="0" y="367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18041" y="8889243"/>
            <a:ext cx="4206556" cy="1727918"/>
          </a:xfrm>
          <a:custGeom>
            <a:avLst/>
            <a:gdLst/>
            <a:ahLst/>
            <a:cxnLst/>
            <a:rect l="l" t="t" r="r" b="b"/>
            <a:pathLst>
              <a:path w="4206556" h="1727918">
                <a:moveTo>
                  <a:pt x="0" y="0"/>
                </a:moveTo>
                <a:lnTo>
                  <a:pt x="4206557" y="0"/>
                </a:lnTo>
                <a:lnTo>
                  <a:pt x="4206557" y="1727918"/>
                </a:lnTo>
                <a:lnTo>
                  <a:pt x="0" y="1727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20021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10475" y="5472212"/>
            <a:ext cx="6667568" cy="5205750"/>
          </a:xfrm>
          <a:custGeom>
            <a:avLst/>
            <a:gdLst/>
            <a:ahLst/>
            <a:cxnLst/>
            <a:rect l="l" t="t" r="r" b="b"/>
            <a:pathLst>
              <a:path w="6667568" h="5205750">
                <a:moveTo>
                  <a:pt x="0" y="0"/>
                </a:moveTo>
                <a:lnTo>
                  <a:pt x="6667568" y="0"/>
                </a:lnTo>
                <a:lnTo>
                  <a:pt x="6667568" y="5205749"/>
                </a:lnTo>
                <a:lnTo>
                  <a:pt x="0" y="5205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11661" b="-6665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326257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기획서</a:t>
            </a:r>
            <a:endParaRPr lang="en-US" sz="24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쪽지주셔서감사합니다</a:t>
            </a:r>
            <a:endParaRPr lang="en-US" sz="24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83920" y="2342159"/>
            <a:ext cx="11920161" cy="156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00"/>
              </a:lnSpc>
            </a:pPr>
            <a:r>
              <a:rPr lang="en-US" sz="10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서울페스맵</a:t>
            </a:r>
            <a:endParaRPr lang="en-US" sz="109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C1D9D-F280-DA5E-DFDE-2B6F521941AB}"/>
              </a:ext>
            </a:extLst>
          </p:cNvPr>
          <p:cNvSpPr txBox="1"/>
          <p:nvPr/>
        </p:nvSpPr>
        <p:spPr>
          <a:xfrm rot="20746851">
            <a:off x="3651054" y="5506589"/>
            <a:ext cx="3211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서울의 축제들을 색다른</a:t>
            </a:r>
            <a:endParaRPr kumimoji="1"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kumimoji="1"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방식으로 탐색하고 즐겨보자</a:t>
            </a:r>
            <a:r>
              <a:rPr kumimoji="1"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  <a:endParaRPr kumimoji="1" lang="ko-KR" alt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8" name="타원형 설명선[O] 17">
            <a:extLst>
              <a:ext uri="{FF2B5EF4-FFF2-40B4-BE49-F238E27FC236}">
                <a16:creationId xmlns:a16="http://schemas.microsoft.com/office/drawing/2014/main" id="{233B3DBE-58DE-B971-12E9-6F55BF535379}"/>
              </a:ext>
            </a:extLst>
          </p:cNvPr>
          <p:cNvSpPr/>
          <p:nvPr/>
        </p:nvSpPr>
        <p:spPr>
          <a:xfrm rot="20777977">
            <a:off x="3245900" y="4932255"/>
            <a:ext cx="4014675" cy="1798633"/>
          </a:xfrm>
          <a:prstGeom prst="wedgeEllipseCallout">
            <a:avLst>
              <a:gd name="adj1" fmla="val 25037"/>
              <a:gd name="adj2" fmla="val 687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sp>
        <p:nvSpPr>
          <p:cNvPr id="25" name="Freeform 25"/>
          <p:cNvSpPr/>
          <p:nvPr/>
        </p:nvSpPr>
        <p:spPr>
          <a:xfrm>
            <a:off x="13850902" y="3017528"/>
            <a:ext cx="2559837" cy="2515040"/>
          </a:xfrm>
          <a:custGeom>
            <a:avLst/>
            <a:gdLst/>
            <a:ahLst/>
            <a:cxnLst/>
            <a:rect l="l" t="t" r="r" b="b"/>
            <a:pathLst>
              <a:path w="2559837" h="2515040">
                <a:moveTo>
                  <a:pt x="0" y="0"/>
                </a:moveTo>
                <a:lnTo>
                  <a:pt x="2559837" y="0"/>
                </a:lnTo>
                <a:lnTo>
                  <a:pt x="2559837" y="2515040"/>
                </a:lnTo>
                <a:lnTo>
                  <a:pt x="0" y="251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984893"/>
            <a:ext cx="12942131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89"/>
              </a:lnSpc>
              <a:spcBef>
                <a:spcPct val="0"/>
              </a:spcBef>
            </a:pP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가벼운</a:t>
            </a:r>
            <a:r>
              <a:rPr lang="en-US" sz="1185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추천</a:t>
            </a:r>
            <a:r>
              <a:rPr lang="en-US" sz="1185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기능</a:t>
            </a:r>
            <a:endParaRPr lang="en-US" sz="1185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52344" y="207663"/>
            <a:ext cx="6762268" cy="5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 u="sng" spc="35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기존 제품과 다른 차별화 기능 3가지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084" y="198138"/>
            <a:ext cx="1990279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제안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내용</a:t>
            </a:r>
            <a:endParaRPr lang="en-US" sz="4000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4442304"/>
            <a:ext cx="10932481" cy="32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사용자가 흥미를 가질 만한 방식으로 축제를 추천합니다.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축제에 관한 자세한 정보보다는 관심을 끌고, 앱 사용을 유도하는 축제 정보 1~2가지만을 제공하여 앱의 가독성을 높이고 사용 방식을 단순화 시킵니다.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sp>
        <p:nvSpPr>
          <p:cNvPr id="25" name="Freeform 25"/>
          <p:cNvSpPr/>
          <p:nvPr/>
        </p:nvSpPr>
        <p:spPr>
          <a:xfrm>
            <a:off x="14071232" y="3417578"/>
            <a:ext cx="3188068" cy="2259543"/>
          </a:xfrm>
          <a:custGeom>
            <a:avLst/>
            <a:gdLst/>
            <a:ahLst/>
            <a:cxnLst/>
            <a:rect l="l" t="t" r="r" b="b"/>
            <a:pathLst>
              <a:path w="3188068" h="2259543">
                <a:moveTo>
                  <a:pt x="0" y="0"/>
                </a:moveTo>
                <a:lnTo>
                  <a:pt x="3188068" y="0"/>
                </a:lnTo>
                <a:lnTo>
                  <a:pt x="3188068" y="2259543"/>
                </a:lnTo>
                <a:lnTo>
                  <a:pt x="0" y="2259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984893"/>
            <a:ext cx="13202430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89"/>
              </a:lnSpc>
              <a:spcBef>
                <a:spcPct val="0"/>
              </a:spcBef>
            </a:pP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중장년층을</a:t>
            </a:r>
            <a:r>
              <a:rPr lang="en-US" sz="1185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위한</a:t>
            </a:r>
            <a:r>
              <a:rPr lang="en-US" sz="1185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기능</a:t>
            </a:r>
            <a:endParaRPr lang="en-US" sz="1185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52344" y="207663"/>
            <a:ext cx="6762268" cy="5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 u="sng" spc="35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기존 제품과 다른 차별화 기능 3가지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084" y="198138"/>
            <a:ext cx="1990279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제안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내용</a:t>
            </a:r>
            <a:endParaRPr lang="en-US" sz="4000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4208373"/>
            <a:ext cx="11453080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설문 조사 결과 중장년층은 스탬프 등 부가 기능보다 간단한 사용성을 원합니다.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간편한 사용을 위한 추가 모드를 만듭니다(Simple Mode)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앱의 가장 기본적인 기능인 축제 정보 전달만을 남기고 큰 글씨 기능 등을 추가할 예정입니다.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2196" y="2085283"/>
            <a:ext cx="4907979" cy="7173017"/>
            <a:chOff x="0" y="0"/>
            <a:chExt cx="3525957" cy="51531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957" cy="5153190"/>
            </a:xfrm>
            <a:custGeom>
              <a:avLst/>
              <a:gdLst/>
              <a:ahLst/>
              <a:cxnLst/>
              <a:rect l="l" t="t" r="r" b="b"/>
              <a:pathLst>
                <a:path w="3525957" h="5153190">
                  <a:moveTo>
                    <a:pt x="3401497" y="5153190"/>
                  </a:moveTo>
                  <a:lnTo>
                    <a:pt x="124460" y="5153190"/>
                  </a:lnTo>
                  <a:cubicBezTo>
                    <a:pt x="55880" y="5153190"/>
                    <a:pt x="0" y="5097311"/>
                    <a:pt x="0" y="50287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5028731"/>
                  </a:lnTo>
                  <a:cubicBezTo>
                    <a:pt x="3525957" y="5097311"/>
                    <a:pt x="3470077" y="5153190"/>
                    <a:pt x="3401497" y="51531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58513" y="2085283"/>
            <a:ext cx="4907979" cy="7173017"/>
            <a:chOff x="0" y="0"/>
            <a:chExt cx="3525957" cy="5153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5957" cy="5153190"/>
            </a:xfrm>
            <a:custGeom>
              <a:avLst/>
              <a:gdLst/>
              <a:ahLst/>
              <a:cxnLst/>
              <a:rect l="l" t="t" r="r" b="b"/>
              <a:pathLst>
                <a:path w="3525957" h="5153190">
                  <a:moveTo>
                    <a:pt x="3401497" y="5153190"/>
                  </a:moveTo>
                  <a:lnTo>
                    <a:pt x="124460" y="5153190"/>
                  </a:lnTo>
                  <a:cubicBezTo>
                    <a:pt x="55880" y="5153190"/>
                    <a:pt x="0" y="5097311"/>
                    <a:pt x="0" y="50287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5028731"/>
                  </a:lnTo>
                  <a:cubicBezTo>
                    <a:pt x="3525957" y="5097311"/>
                    <a:pt x="3470077" y="5153190"/>
                    <a:pt x="3401497" y="51531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6567" y="2085283"/>
            <a:ext cx="4907979" cy="7173017"/>
            <a:chOff x="0" y="0"/>
            <a:chExt cx="3525957" cy="51531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5957" cy="5153190"/>
            </a:xfrm>
            <a:custGeom>
              <a:avLst/>
              <a:gdLst/>
              <a:ahLst/>
              <a:cxnLst/>
              <a:rect l="l" t="t" r="r" b="b"/>
              <a:pathLst>
                <a:path w="3525957" h="5153190">
                  <a:moveTo>
                    <a:pt x="3401497" y="5153190"/>
                  </a:moveTo>
                  <a:lnTo>
                    <a:pt x="124460" y="5153190"/>
                  </a:lnTo>
                  <a:cubicBezTo>
                    <a:pt x="55880" y="5153190"/>
                    <a:pt x="0" y="5097311"/>
                    <a:pt x="0" y="50287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5028731"/>
                  </a:lnTo>
                  <a:cubicBezTo>
                    <a:pt x="3525957" y="5097311"/>
                    <a:pt x="3470077" y="5153190"/>
                    <a:pt x="3401497" y="5153190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7870677" y="2837451"/>
            <a:ext cx="2683651" cy="2231051"/>
          </a:xfrm>
          <a:custGeom>
            <a:avLst/>
            <a:gdLst/>
            <a:ahLst/>
            <a:cxnLst/>
            <a:rect l="l" t="t" r="r" b="b"/>
            <a:pathLst>
              <a:path w="2683651" h="2231051">
                <a:moveTo>
                  <a:pt x="0" y="0"/>
                </a:moveTo>
                <a:lnTo>
                  <a:pt x="2683651" y="0"/>
                </a:lnTo>
                <a:lnTo>
                  <a:pt x="2683651" y="2231051"/>
                </a:lnTo>
                <a:lnTo>
                  <a:pt x="0" y="2231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31006" y="2617764"/>
            <a:ext cx="2350357" cy="2345776"/>
          </a:xfrm>
          <a:custGeom>
            <a:avLst/>
            <a:gdLst/>
            <a:ahLst/>
            <a:cxnLst/>
            <a:rect l="l" t="t" r="r" b="b"/>
            <a:pathLst>
              <a:path w="2350357" h="2345776">
                <a:moveTo>
                  <a:pt x="0" y="0"/>
                </a:moveTo>
                <a:lnTo>
                  <a:pt x="2350358" y="0"/>
                </a:lnTo>
                <a:lnTo>
                  <a:pt x="2350358" y="2345776"/>
                </a:lnTo>
                <a:lnTo>
                  <a:pt x="0" y="2345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30402" y="2763676"/>
            <a:ext cx="1846229" cy="1846229"/>
          </a:xfrm>
          <a:custGeom>
            <a:avLst/>
            <a:gdLst/>
            <a:ahLst/>
            <a:cxnLst/>
            <a:rect l="l" t="t" r="r" b="b"/>
            <a:pathLst>
              <a:path w="1846229" h="1846229">
                <a:moveTo>
                  <a:pt x="0" y="0"/>
                </a:moveTo>
                <a:lnTo>
                  <a:pt x="1846228" y="0"/>
                </a:lnTo>
                <a:lnTo>
                  <a:pt x="1846228" y="1846228"/>
                </a:lnTo>
                <a:lnTo>
                  <a:pt x="0" y="1846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6589" y="5316912"/>
            <a:ext cx="3879192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Front</a:t>
            </a:r>
            <a:r>
              <a:rPr lang="en-US" sz="4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android studio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2906" y="5316912"/>
            <a:ext cx="3879192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4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Back</a:t>
            </a:r>
            <a:r>
              <a:rPr lang="en-US" sz="4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0960" y="5316912"/>
            <a:ext cx="3879192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4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Design</a:t>
            </a:r>
            <a:r>
              <a:rPr lang="en-US" sz="4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: </a:t>
            </a: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figma</a:t>
            </a:r>
            <a:endParaRPr lang="en-US" sz="34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140854" y="536684"/>
            <a:ext cx="5022217" cy="91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12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</a:t>
            </a:r>
            <a:r>
              <a:rPr lang="en-US" sz="6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방법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80960" y="7236414"/>
            <a:ext cx="3879192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직관적인 앱 UI 디자인을 제작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4404" y="7236414"/>
            <a:ext cx="3879192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 기능 및 축제 정제공을 위한 서버 구축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4896" y="7236414"/>
            <a:ext cx="3879192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서버로 부터 정보를 받아, 사용자와 상호작용 활용 할 수 있는 앱 제작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5367403" y="4954605"/>
            <a:ext cx="11112596" cy="37779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2447387" y="8476018"/>
            <a:ext cx="4667346" cy="37779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7114733" y="8098228"/>
            <a:ext cx="4667346" cy="37779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1782079" y="7720438"/>
            <a:ext cx="4667346" cy="37779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2447387" y="5233705"/>
            <a:ext cx="4274237" cy="2848055"/>
            <a:chOff x="0" y="-66675"/>
            <a:chExt cx="5698982" cy="379740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569898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지속적인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유지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보수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제공</a:t>
              </a:r>
              <a:endParaRPr lang="en-US" sz="3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71401"/>
              <a:ext cx="5698982" cy="285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기본적으로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잘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관리가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되지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않는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공공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앱과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달리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, 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marL="0" lvl="0" indent="0"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지속적인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유지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보수로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계속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안정된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품질의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서비스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제공이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가능합니다</a:t>
              </a:r>
              <a:r>
                <a:rPr lang="en-US" sz="2400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14733" y="3813212"/>
            <a:ext cx="4178888" cy="3846048"/>
            <a:chOff x="0" y="-66675"/>
            <a:chExt cx="5571851" cy="51280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571851" cy="1477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커뮤니티를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이용한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</a:p>
            <a:p>
              <a:pPr marL="0" lvl="0" indent="0">
                <a:lnSpc>
                  <a:spcPts val="448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다양한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정보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공유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가능</a:t>
              </a:r>
              <a:endParaRPr lang="en-US" sz="3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20703"/>
              <a:ext cx="5571851" cy="3440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일반 축제 홈페이지에서 제공하는 정보 뿐만 아니라, 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marL="0" lvl="0" indent="0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축제 참여자들이 직접 겪으면서  얻은 다양한 정보를, 커뮤니티에서 서로 공유 가능해 질 것입니다.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82079" y="3806148"/>
            <a:ext cx="4667346" cy="3410031"/>
            <a:chOff x="0" y="-66675"/>
            <a:chExt cx="6223128" cy="45467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223128" cy="1477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축제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참여인원</a:t>
              </a:r>
              <a:r>
                <a:rPr lang="en-US" sz="32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증대</a:t>
              </a:r>
              <a:endParaRPr lang="en-US" sz="32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marL="0" lvl="0" indent="0">
                <a:lnSpc>
                  <a:spcPts val="4480"/>
                </a:lnSpc>
              </a:pPr>
              <a:endParaRPr lang="en-US" sz="32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20703"/>
              <a:ext cx="6223128" cy="2859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커뮤니티 기능으로 축제에 대한 </a:t>
              </a:r>
            </a:p>
            <a:p>
              <a:pPr marL="0" lvl="0" indent="0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접근성을 높이고, </a:t>
              </a:r>
            </a:p>
            <a:p>
              <a:pPr marL="0" lvl="0" indent="0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marL="0" lvl="0" indent="0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추천 기능으로 흥미를 유도해서 </a:t>
              </a:r>
            </a:p>
            <a:p>
              <a:pPr marL="0" lvl="0" indent="0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축제가 활발 해 질 수 있을 것입니다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91397" y="1495436"/>
            <a:ext cx="1110520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기대</a:t>
            </a:r>
            <a:r>
              <a:rPr lang="en-US" sz="6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효과</a:t>
            </a:r>
            <a:endParaRPr lang="en-US" sz="69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8303" y="1643155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</a:pPr>
            <a:r>
              <a:rPr lang="en-US" sz="24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지도</a:t>
            </a:r>
            <a:endParaRPr lang="en-US" sz="24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633" y="1643155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 List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78106" y="1643155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Profile</a:t>
            </a:r>
          </a:p>
        </p:txBody>
      </p:sp>
      <p:sp>
        <p:nvSpPr>
          <p:cNvPr id="5" name="AutoShape 5"/>
          <p:cNvSpPr/>
          <p:nvPr/>
        </p:nvSpPr>
        <p:spPr>
          <a:xfrm>
            <a:off x="-181954" y="1019175"/>
            <a:ext cx="1865190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181954" y="1019175"/>
            <a:ext cx="1865190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-4491037" y="5519737"/>
            <a:ext cx="11049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-718933" y="5519737"/>
            <a:ext cx="11049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01808" y="1646019"/>
            <a:ext cx="312206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결과물</a:t>
            </a:r>
            <a:endParaRPr lang="en-US" sz="42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AutoShape 10"/>
          <p:cNvSpPr/>
          <p:nvPr/>
        </p:nvSpPr>
        <p:spPr>
          <a:xfrm rot="5400000">
            <a:off x="4319568" y="5709103"/>
            <a:ext cx="93703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400000">
            <a:off x="8478898" y="5709103"/>
            <a:ext cx="93703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12569372" y="5709103"/>
            <a:ext cx="93703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725020" y="5738302"/>
            <a:ext cx="942872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4884349" y="5738302"/>
            <a:ext cx="942872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8974823" y="5738302"/>
            <a:ext cx="942872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434621" y="2605961"/>
            <a:ext cx="357487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593951" y="2605961"/>
            <a:ext cx="357487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3684425" y="2605961"/>
            <a:ext cx="357487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704800" y="3197847"/>
            <a:ext cx="3034519" cy="3289808"/>
            <a:chOff x="0" y="0"/>
            <a:chExt cx="585724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b="-24363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864130" y="3197847"/>
            <a:ext cx="3034519" cy="3289808"/>
            <a:chOff x="0" y="0"/>
            <a:chExt cx="585724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3"/>
              <a:stretch>
                <a:fillRect b="-5548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954603" y="3197847"/>
            <a:ext cx="3034519" cy="3289808"/>
            <a:chOff x="0" y="0"/>
            <a:chExt cx="585724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l="l" t="t" r="r" b="b"/>
              <a:pathLst>
                <a:path w="5857240" h="635000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b="-1885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717942" y="3819057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>
              <a:lnSpc>
                <a:spcPts val="29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지도</a:t>
            </a:r>
            <a:endParaRPr lang="en-US" sz="2499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17942" y="4957762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>
              <a:lnSpc>
                <a:spcPts val="29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</a:t>
            </a:r>
            <a:r>
              <a:rPr lang="en-US" sz="24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list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7942" y="6116180"/>
            <a:ext cx="218751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profile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54393" y="6962297"/>
            <a:ext cx="301386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위치를 바탕으로 </a:t>
            </a:r>
          </a:p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주변의 축제를 보여줌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54393" y="8248172"/>
            <a:ext cx="301386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축제에 대한 흥미로운 </a:t>
            </a:r>
          </a:p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정보와 , 방문 여부를 </a:t>
            </a:r>
          </a:p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스탬프로 지도에 보여줌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68826" y="596536"/>
            <a:ext cx="5026772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** 자료 사진은 Rough한 설계 그림입니다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13051" y="6962297"/>
            <a:ext cx="301386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현재 진행 중인 축제를 </a:t>
            </a:r>
          </a:p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리스트로 보여줌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13051" y="7810500"/>
            <a:ext cx="301386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사용자의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선호에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맞는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</a:p>
          <a:p>
            <a:pPr>
              <a:lnSpc>
                <a:spcPts val="2639"/>
              </a:lnSpc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흥미로워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할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축제를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pPr>
              <a:lnSpc>
                <a:spcPts val="2639"/>
              </a:lnSpc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상위에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  <a:endParaRPr lang="en-US" sz="2199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986497" y="9029700"/>
            <a:ext cx="301386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리스트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내부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아이템을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누르면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창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  <a:endParaRPr lang="en-US" sz="2199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103525" y="6962297"/>
            <a:ext cx="301386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커뮤니티에서 사용할 </a:t>
            </a:r>
          </a:p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프로필을 보여줌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03525" y="8081485"/>
            <a:ext cx="301386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 스탬프를 쌓아 얻은 도전과제 창을 보여줌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03525" y="9067322"/>
            <a:ext cx="301386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프로필의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정보를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변경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가능하고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그에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따라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앱에서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제공하는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서비스가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변화</a:t>
            </a:r>
            <a:endParaRPr lang="en-US" sz="2199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24950" y="2900437"/>
            <a:ext cx="0" cy="63578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V="1">
            <a:off x="9144000" y="4274050"/>
            <a:ext cx="963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9144000" y="7267544"/>
            <a:ext cx="963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flipV="1">
            <a:off x="9144000" y="6036467"/>
            <a:ext cx="963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9144000" y="8302308"/>
            <a:ext cx="963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8096874" y="3808489"/>
            <a:ext cx="104737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8063001" y="5466231"/>
            <a:ext cx="104737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8043951" y="6673456"/>
            <a:ext cx="1047375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5729045" y="740094"/>
            <a:ext cx="1298193" cy="1771727"/>
          </a:xfrm>
          <a:custGeom>
            <a:avLst/>
            <a:gdLst/>
            <a:ahLst/>
            <a:cxnLst/>
            <a:rect l="l" t="t" r="r" b="b"/>
            <a:pathLst>
              <a:path w="1298193" h="1771727">
                <a:moveTo>
                  <a:pt x="0" y="0"/>
                </a:moveTo>
                <a:lnTo>
                  <a:pt x="1298193" y="0"/>
                </a:lnTo>
                <a:lnTo>
                  <a:pt x="1298193" y="1771727"/>
                </a:lnTo>
                <a:lnTo>
                  <a:pt x="0" y="177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86409" y="1093883"/>
            <a:ext cx="1053197" cy="1053197"/>
          </a:xfrm>
          <a:custGeom>
            <a:avLst/>
            <a:gdLst/>
            <a:ahLst/>
            <a:cxnLst/>
            <a:rect l="l" t="t" r="r" b="b"/>
            <a:pathLst>
              <a:path w="1053197" h="1053197">
                <a:moveTo>
                  <a:pt x="0" y="0"/>
                </a:moveTo>
                <a:lnTo>
                  <a:pt x="1053197" y="0"/>
                </a:lnTo>
                <a:lnTo>
                  <a:pt x="1053197" y="1053197"/>
                </a:lnTo>
                <a:lnTo>
                  <a:pt x="0" y="105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028700"/>
            <a:ext cx="5055989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1"/>
              </a:lnSpc>
              <a:spcBef>
                <a:spcPct val="0"/>
              </a:spcBef>
            </a:pPr>
            <a:r>
              <a:rPr lang="en-US" sz="7842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주차</a:t>
            </a:r>
            <a:r>
              <a:rPr lang="en-US" sz="7842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7842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별</a:t>
            </a:r>
            <a:r>
              <a:rPr lang="en-US" sz="7842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7842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과제</a:t>
            </a:r>
            <a:endParaRPr lang="en-US" sz="7842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23005" y="2890912"/>
            <a:ext cx="81746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05516" y="4470672"/>
            <a:ext cx="73495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11월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42414" y="7753319"/>
            <a:ext cx="62834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12월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05516" y="3466000"/>
            <a:ext cx="74711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3주차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912100"/>
            <a:ext cx="75973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4주차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3503" y="6311509"/>
            <a:ext cx="68056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3주차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24950" y="6905594"/>
            <a:ext cx="75973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4주차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595" y="5674517"/>
            <a:ext cx="74009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2주차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42415" y="5132856"/>
            <a:ext cx="82842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1주차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9425" y="7940358"/>
            <a:ext cx="75072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1주차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6855" y="3670373"/>
            <a:ext cx="560328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예제를 찾아가며 기능을 계획하고 설계, 중간 발표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18456" y="4097837"/>
            <a:ext cx="6607175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2차 미팅, 기획 초안 작성 및 디자인 설계, 프로토 타입 제작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7922" y="5299543"/>
            <a:ext cx="754221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디자인, 프로토 타입 제작 발표, 멘토링 미팅에 대한 개발 내용 토의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18456" y="5860255"/>
            <a:ext cx="367139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사용성 평가, 개발 진행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59077" y="6478197"/>
            <a:ext cx="1161058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 진행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18456" y="7091331"/>
            <a:ext cx="605968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 진행 및 개발 결과 최종 검토, 비즈니스 모델 토의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80468" y="8086694"/>
            <a:ext cx="547925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결과 발표, 구현 결과 데모 토의 및 평가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81389" y="9582150"/>
            <a:ext cx="25788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 최종 완료 및 평가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46863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결과</a:t>
            </a:r>
            <a:r>
              <a:rPr lang="en-US" sz="6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평가</a:t>
            </a:r>
            <a:r>
              <a:rPr lang="en-US" sz="6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방법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349896"/>
            <a:ext cx="15449763" cy="731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프로젝트가 설정한 목표와 요구사항을 얼마나 잘 달성했는지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요구되는 기능이나 기대되는 성과가 실제로 제공되었는지 확인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프로젝트의 주요 기능이 얼마나 잘 작동하는지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성능 테스트 및 벤치마킹을 통해 시스템의 성능을 측정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사용자들이 시스템을 편리하게 사용할 수 있는지, 사용자 경험이 어떤지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UI/UX 디자인이 효과적으로 적용되었는지 확인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시스템이 안정적으로 동작하며 예외 상황에서 어떻게 대처하는지 확인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오류 및 버그가 얼마나 적은지를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소스 코드의 품질을 확인하고, 적절한 주석 및 문서화가 이루어졌는지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코드의 가독성, 확장성, 유지보수성을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일정이 얼마나 정확하게 지켜졌는지, 팀원 간의 협력과 커뮤니케이션이 어떤지를 평가</a:t>
            </a:r>
          </a:p>
          <a:p>
            <a:pPr marL="546304" lvl="1" indent="-273152">
              <a:lnSpc>
                <a:spcPts val="4782"/>
              </a:lnSpc>
              <a:buFont typeface="Arial"/>
              <a:buChar char="•"/>
            </a:pPr>
            <a:r>
              <a:rPr lang="en-US" sz="253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예산을 어떻게 사용했는지, 그 비용이 얼마나 효과적으로 활용되었는지 확인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1625" y="5143500"/>
            <a:ext cx="7524750" cy="940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1"/>
              </a:lnSpc>
              <a:spcBef>
                <a:spcPct val="0"/>
              </a:spcBef>
            </a:pPr>
            <a:r>
              <a:rPr lang="en-US" sz="10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326CF-CD53-7BF3-4392-7E67D084E9D3}"/>
              </a:ext>
            </a:extLst>
          </p:cNvPr>
          <p:cNvSpPr txBox="1"/>
          <p:nvPr/>
        </p:nvSpPr>
        <p:spPr>
          <a:xfrm>
            <a:off x="14097000" y="8572500"/>
            <a:ext cx="343074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7237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6500" y="-75414"/>
            <a:ext cx="7077191" cy="10495627"/>
          </a:xfrm>
          <a:custGeom>
            <a:avLst/>
            <a:gdLst/>
            <a:ahLst/>
            <a:cxnLst/>
            <a:rect l="l" t="t" r="r" b="b"/>
            <a:pathLst>
              <a:path w="7077191" h="10495627">
                <a:moveTo>
                  <a:pt x="0" y="0"/>
                </a:moveTo>
                <a:lnTo>
                  <a:pt x="7077191" y="0"/>
                </a:lnTo>
                <a:lnTo>
                  <a:pt x="7077191" y="10495626"/>
                </a:lnTo>
                <a:lnTo>
                  <a:pt x="0" y="1049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99" r="-161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8363" y="1295695"/>
            <a:ext cx="15200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요약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727022"/>
            <a:ext cx="90170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서울시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축제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정보를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편리하게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제공하고</a:t>
            </a:r>
            <a:endParaRPr lang="en-US" sz="4000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이를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재미있게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공유할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수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있는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어플리케이션</a:t>
            </a:r>
            <a:endParaRPr lang="en-US" sz="4000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31232" y="2623141"/>
            <a:ext cx="581193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서울의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축제를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색다른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방법으로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탐색하고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즐겨보자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1428" y="1570242"/>
            <a:ext cx="6885488" cy="6881673"/>
          </a:xfrm>
          <a:custGeom>
            <a:avLst/>
            <a:gdLst/>
            <a:ahLst/>
            <a:cxnLst/>
            <a:rect l="l" t="t" r="r" b="b"/>
            <a:pathLst>
              <a:path w="6885488" h="6881673">
                <a:moveTo>
                  <a:pt x="0" y="0"/>
                </a:moveTo>
                <a:lnTo>
                  <a:pt x="6885488" y="0"/>
                </a:lnTo>
                <a:lnTo>
                  <a:pt x="6885488" y="6881673"/>
                </a:lnTo>
                <a:lnTo>
                  <a:pt x="0" y="68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74235" y="1107125"/>
            <a:ext cx="227075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필요성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01430" y="2817113"/>
            <a:ext cx="456842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기존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시장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제품의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한계</a:t>
            </a:r>
            <a:endParaRPr lang="en-US" sz="39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199" y="6617469"/>
            <a:ext cx="917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기존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제품을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뛰어넘을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있는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차별성</a:t>
            </a:r>
            <a:r>
              <a:rPr lang="en-US" sz="3999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존재</a:t>
            </a:r>
            <a:endParaRPr lang="en-US" sz="39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28377" y="4104131"/>
            <a:ext cx="172610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유지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보수</a:t>
            </a:r>
            <a:r>
              <a:rPr lang="en-US" sz="2199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문제</a:t>
            </a:r>
            <a:endParaRPr lang="en-US" sz="2199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16977" y="5133975"/>
            <a:ext cx="309284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 흥미 유도 요소 부족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3831" y="4141088"/>
            <a:ext cx="218896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 기능 부재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5904" y="7903344"/>
            <a:ext cx="302637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 친화적인 검색 경험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9824" y="7942328"/>
            <a:ext cx="244594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 기능 차별화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9642" y="8915400"/>
            <a:ext cx="309284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 흥미 유발 요소 추가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5217" y="689335"/>
            <a:ext cx="5407686" cy="2996959"/>
          </a:xfrm>
          <a:custGeom>
            <a:avLst/>
            <a:gdLst/>
            <a:ahLst/>
            <a:cxnLst/>
            <a:rect l="l" t="t" r="r" b="b"/>
            <a:pathLst>
              <a:path w="5407686" h="2996959">
                <a:moveTo>
                  <a:pt x="0" y="0"/>
                </a:moveTo>
                <a:lnTo>
                  <a:pt x="5407686" y="0"/>
                </a:lnTo>
                <a:lnTo>
                  <a:pt x="5407686" y="2996959"/>
                </a:lnTo>
                <a:lnTo>
                  <a:pt x="0" y="299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0363" y="7239114"/>
            <a:ext cx="7014422" cy="2116470"/>
          </a:xfrm>
          <a:custGeom>
            <a:avLst/>
            <a:gdLst/>
            <a:ahLst/>
            <a:cxnLst/>
            <a:rect l="l" t="t" r="r" b="b"/>
            <a:pathLst>
              <a:path w="7014422" h="2116470">
                <a:moveTo>
                  <a:pt x="0" y="0"/>
                </a:moveTo>
                <a:lnTo>
                  <a:pt x="7014422" y="0"/>
                </a:lnTo>
                <a:lnTo>
                  <a:pt x="7014422" y="2116470"/>
                </a:lnTo>
                <a:lnTo>
                  <a:pt x="0" y="211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5606" y="3952415"/>
            <a:ext cx="7740664" cy="6095773"/>
          </a:xfrm>
          <a:custGeom>
            <a:avLst/>
            <a:gdLst/>
            <a:ahLst/>
            <a:cxnLst/>
            <a:rect l="l" t="t" r="r" b="b"/>
            <a:pathLst>
              <a:path w="7740664" h="6095773">
                <a:moveTo>
                  <a:pt x="0" y="0"/>
                </a:moveTo>
                <a:lnTo>
                  <a:pt x="7740664" y="0"/>
                </a:lnTo>
                <a:lnTo>
                  <a:pt x="7740664" y="6095773"/>
                </a:lnTo>
                <a:lnTo>
                  <a:pt x="0" y="609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5169" y="2630395"/>
            <a:ext cx="6784810" cy="3487359"/>
          </a:xfrm>
          <a:custGeom>
            <a:avLst/>
            <a:gdLst/>
            <a:ahLst/>
            <a:cxnLst/>
            <a:rect l="l" t="t" r="r" b="b"/>
            <a:pathLst>
              <a:path w="6784810" h="3487359">
                <a:moveTo>
                  <a:pt x="0" y="0"/>
                </a:moveTo>
                <a:lnTo>
                  <a:pt x="6784810" y="0"/>
                </a:lnTo>
                <a:lnTo>
                  <a:pt x="6784810" y="3487359"/>
                </a:lnTo>
                <a:lnTo>
                  <a:pt x="0" y="3487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695" b="-85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4219" y="1047370"/>
            <a:ext cx="422309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시장규모전망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8375" y="5255175"/>
            <a:ext cx="3254194" cy="4241938"/>
          </a:xfrm>
          <a:custGeom>
            <a:avLst/>
            <a:gdLst/>
            <a:ahLst/>
            <a:cxnLst/>
            <a:rect l="l" t="t" r="r" b="b"/>
            <a:pathLst>
              <a:path w="3254194" h="4241938">
                <a:moveTo>
                  <a:pt x="0" y="0"/>
                </a:moveTo>
                <a:lnTo>
                  <a:pt x="3254194" y="0"/>
                </a:lnTo>
                <a:lnTo>
                  <a:pt x="3254194" y="4241937"/>
                </a:lnTo>
                <a:lnTo>
                  <a:pt x="0" y="4241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72569" y="5255175"/>
            <a:ext cx="3663294" cy="4241938"/>
          </a:xfrm>
          <a:custGeom>
            <a:avLst/>
            <a:gdLst/>
            <a:ahLst/>
            <a:cxnLst/>
            <a:rect l="l" t="t" r="r" b="b"/>
            <a:pathLst>
              <a:path w="3663294" h="4241938">
                <a:moveTo>
                  <a:pt x="0" y="0"/>
                </a:moveTo>
                <a:lnTo>
                  <a:pt x="3663294" y="0"/>
                </a:lnTo>
                <a:lnTo>
                  <a:pt x="3663294" y="4241937"/>
                </a:lnTo>
                <a:lnTo>
                  <a:pt x="0" y="424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65621" y="237683"/>
            <a:ext cx="2882506" cy="3850303"/>
          </a:xfrm>
          <a:custGeom>
            <a:avLst/>
            <a:gdLst/>
            <a:ahLst/>
            <a:cxnLst/>
            <a:rect l="l" t="t" r="r" b="b"/>
            <a:pathLst>
              <a:path w="2882506" h="3850303">
                <a:moveTo>
                  <a:pt x="0" y="0"/>
                </a:moveTo>
                <a:lnTo>
                  <a:pt x="2882505" y="0"/>
                </a:lnTo>
                <a:lnTo>
                  <a:pt x="2882505" y="3850303"/>
                </a:lnTo>
                <a:lnTo>
                  <a:pt x="0" y="3850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94890" y="332341"/>
            <a:ext cx="2849110" cy="3755645"/>
          </a:xfrm>
          <a:custGeom>
            <a:avLst/>
            <a:gdLst/>
            <a:ahLst/>
            <a:cxnLst/>
            <a:rect l="l" t="t" r="r" b="b"/>
            <a:pathLst>
              <a:path w="2849110" h="3755645">
                <a:moveTo>
                  <a:pt x="0" y="0"/>
                </a:moveTo>
                <a:lnTo>
                  <a:pt x="2849110" y="0"/>
                </a:lnTo>
                <a:lnTo>
                  <a:pt x="2849110" y="3755645"/>
                </a:lnTo>
                <a:lnTo>
                  <a:pt x="0" y="3755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24099" y="5269179"/>
            <a:ext cx="3230781" cy="4182864"/>
          </a:xfrm>
          <a:custGeom>
            <a:avLst/>
            <a:gdLst/>
            <a:ahLst/>
            <a:cxnLst/>
            <a:rect l="l" t="t" r="r" b="b"/>
            <a:pathLst>
              <a:path w="3230781" h="4182864">
                <a:moveTo>
                  <a:pt x="0" y="0"/>
                </a:moveTo>
                <a:lnTo>
                  <a:pt x="3230781" y="0"/>
                </a:lnTo>
                <a:lnTo>
                  <a:pt x="3230781" y="4182864"/>
                </a:lnTo>
                <a:lnTo>
                  <a:pt x="0" y="418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54880" y="5143500"/>
            <a:ext cx="3021708" cy="4434222"/>
          </a:xfrm>
          <a:custGeom>
            <a:avLst/>
            <a:gdLst/>
            <a:ahLst/>
            <a:cxnLst/>
            <a:rect l="l" t="t" r="r" b="b"/>
            <a:pathLst>
              <a:path w="3021708" h="4434222">
                <a:moveTo>
                  <a:pt x="0" y="0"/>
                </a:moveTo>
                <a:lnTo>
                  <a:pt x="3021708" y="0"/>
                </a:lnTo>
                <a:lnTo>
                  <a:pt x="3021708" y="4434222"/>
                </a:lnTo>
                <a:lnTo>
                  <a:pt x="0" y="4434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64779" y="952500"/>
            <a:ext cx="302920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경쟁제품</a:t>
            </a:r>
            <a:endParaRPr lang="en-US" sz="6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17017" y="9726400"/>
            <a:ext cx="169594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SNS 기능 약함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1168" y="9726400"/>
            <a:ext cx="437782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DM Sans Bold"/>
              </a:rPr>
              <a:t>공공성이 강하고 부가정보가 너무 많음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97965" y="4338834"/>
            <a:ext cx="153531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UX 개선 필요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66112" y="904433"/>
            <a:ext cx="3678088" cy="876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인터뷰결과</a:t>
            </a:r>
            <a:endParaRPr lang="en-US" sz="5999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561027"/>
            <a:ext cx="618619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관심분야 외에는 찾아보지 않는다. 단순 정보 나열 사절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172" y="8534314"/>
            <a:ext cx="65666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자세한 정보보다는 재밌는 정보 위주로 보여줬으면 좋겠다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8762" y="3867567"/>
            <a:ext cx="65666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앱 존재 자체를 모른다. 보통 웹으로 검색한다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8836" y="3867567"/>
            <a:ext cx="386387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타겟층을 세분화하면 좋을 것 같다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8486" y="8534314"/>
            <a:ext cx="704215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SNS에서 공유할 때, 앱만의 프레임을 씌운 후 공유하면 좋겠다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3095" y="7793709"/>
            <a:ext cx="4634805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불필요한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기능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빼고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라이트했으면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좋겠다</a:t>
            </a:r>
            <a:endParaRPr lang="en-US" sz="2199" dirty="0">
              <a:solidFill>
                <a:srgbClr val="000000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01363" y="4500771"/>
            <a:ext cx="574149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앱에 잔류해야할 Lock-In 효과가 더 필요해보인다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843" y="9306281"/>
            <a:ext cx="681702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UX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개선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등을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통해서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사용자가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더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편하게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사용했으면</a:t>
            </a:r>
            <a:r>
              <a:rPr lang="en-US" sz="2199" dirty="0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좋겠다</a:t>
            </a:r>
            <a:endParaRPr lang="en-US" sz="2199" dirty="0">
              <a:solidFill>
                <a:srgbClr val="000000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29258" y="9277264"/>
            <a:ext cx="786060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단순 스탬프를 찍는 것 보다는 수집 욕구를 돋우기 위한 아이디어 필요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1011" y="7793709"/>
            <a:ext cx="6071394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Rating은 기준이 천차만별이라 개선이 필요할거 같다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1114" y="5129421"/>
            <a:ext cx="5671741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축제를 가볍게 다녀오는 경우 이 앱을 안쓸 것 같다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35709" y="2838867"/>
            <a:ext cx="199013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검색</a:t>
            </a:r>
            <a:r>
              <a:rPr lang="en-US" sz="3999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관련</a:t>
            </a:r>
            <a:endParaRPr lang="en-US" sz="3999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09724" y="2867442"/>
            <a:ext cx="292477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부가기능</a:t>
            </a:r>
            <a:r>
              <a:rPr lang="en-US" sz="3999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관련</a:t>
            </a:r>
            <a:endParaRPr lang="en-US" sz="3999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28774" y="6868469"/>
            <a:ext cx="3085851" cy="584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SNS공유</a:t>
            </a:r>
            <a:r>
              <a:rPr lang="en-US" sz="3999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관련</a:t>
            </a:r>
            <a:endParaRPr lang="en-US" sz="3999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24153" y="6868468"/>
            <a:ext cx="2712687" cy="584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UX경험</a:t>
            </a:r>
            <a:r>
              <a:rPr lang="en-US" sz="3999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관련</a:t>
            </a:r>
            <a:endParaRPr lang="en-US" sz="3999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10.2023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393304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</a:pPr>
            <a:r>
              <a:rPr lang="en-US" sz="24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쪽지주셔서감사합니다</a:t>
            </a:r>
            <a:endParaRPr lang="en-US" sz="2400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95820" y="2978073"/>
            <a:ext cx="8647305" cy="100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</a:pPr>
            <a:r>
              <a:rPr lang="en-US" sz="7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</a:t>
            </a:r>
            <a:r>
              <a:rPr lang="en-US" sz="7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700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목표</a:t>
            </a:r>
            <a:endParaRPr lang="en-US" sz="700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95820" y="4638947"/>
            <a:ext cx="897809" cy="897809"/>
            <a:chOff x="0" y="0"/>
            <a:chExt cx="1197078" cy="119707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44119" y="169175"/>
              <a:ext cx="708842" cy="801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 b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44794" y="4638947"/>
            <a:ext cx="5697889" cy="897809"/>
            <a:chOff x="0" y="0"/>
            <a:chExt cx="35319058" cy="55651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410597" y="4840364"/>
            <a:ext cx="4948492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흥미로운 서울시의 축제 정보 제공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95820" y="6451156"/>
            <a:ext cx="897809" cy="897809"/>
            <a:chOff x="0" y="0"/>
            <a:chExt cx="1197078" cy="11970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44119" y="169175"/>
              <a:ext cx="708842" cy="801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 b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44794" y="6451156"/>
            <a:ext cx="5697889" cy="897809"/>
            <a:chOff x="0" y="0"/>
            <a:chExt cx="35319058" cy="55651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410597" y="6652573"/>
            <a:ext cx="4948492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 기능을 통한 차별화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95820" y="8263364"/>
            <a:ext cx="897809" cy="897809"/>
            <a:chOff x="0" y="0"/>
            <a:chExt cx="1197078" cy="119707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7078" cy="1197078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5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44119" y="169175"/>
              <a:ext cx="708842" cy="801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8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44794" y="8263364"/>
            <a:ext cx="5697889" cy="897809"/>
            <a:chOff x="0" y="0"/>
            <a:chExt cx="35319058" cy="55651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319057" cy="5565176"/>
            </a:xfrm>
            <a:custGeom>
              <a:avLst/>
              <a:gdLst/>
              <a:ahLst/>
              <a:cxnLst/>
              <a:rect l="l" t="t" r="r" b="b"/>
              <a:pathLst>
                <a:path w="35319057" h="5565176">
                  <a:moveTo>
                    <a:pt x="0" y="0"/>
                  </a:moveTo>
                  <a:lnTo>
                    <a:pt x="0" y="5565176"/>
                  </a:lnTo>
                  <a:lnTo>
                    <a:pt x="35319057" y="5565176"/>
                  </a:lnTo>
                  <a:lnTo>
                    <a:pt x="35319057" y="0"/>
                  </a:lnTo>
                  <a:lnTo>
                    <a:pt x="0" y="0"/>
                  </a:lnTo>
                  <a:close/>
                  <a:moveTo>
                    <a:pt x="35258099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35258099" y="59690"/>
                  </a:lnTo>
                  <a:lnTo>
                    <a:pt x="35258099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3410597" y="8464781"/>
            <a:ext cx="4948492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어플리케이션의 배포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095109" y="4638947"/>
            <a:ext cx="8688781" cy="897809"/>
            <a:chOff x="0" y="0"/>
            <a:chExt cx="53858460" cy="55651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858461" cy="5565176"/>
            </a:xfrm>
            <a:custGeom>
              <a:avLst/>
              <a:gdLst/>
              <a:ahLst/>
              <a:cxnLst/>
              <a:rect l="l" t="t" r="r" b="b"/>
              <a:pathLst>
                <a:path w="53858461" h="5565176">
                  <a:moveTo>
                    <a:pt x="0" y="0"/>
                  </a:moveTo>
                  <a:lnTo>
                    <a:pt x="0" y="5565176"/>
                  </a:lnTo>
                  <a:lnTo>
                    <a:pt x="53858461" y="5565176"/>
                  </a:lnTo>
                  <a:lnTo>
                    <a:pt x="53858461" y="0"/>
                  </a:lnTo>
                  <a:lnTo>
                    <a:pt x="0" y="0"/>
                  </a:lnTo>
                  <a:close/>
                  <a:moveTo>
                    <a:pt x="53797498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53797498" y="59690"/>
                  </a:lnTo>
                  <a:lnTo>
                    <a:pt x="53797498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457059" y="4840364"/>
            <a:ext cx="8047405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 정보 뿐만 아니라 축제의 위치 등 다양한 편의 기능 구현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095109" y="6451156"/>
            <a:ext cx="8688781" cy="897809"/>
            <a:chOff x="0" y="0"/>
            <a:chExt cx="53858460" cy="556517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858461" cy="5565176"/>
            </a:xfrm>
            <a:custGeom>
              <a:avLst/>
              <a:gdLst/>
              <a:ahLst/>
              <a:cxnLst/>
              <a:rect l="l" t="t" r="r" b="b"/>
              <a:pathLst>
                <a:path w="53858461" h="5565176">
                  <a:moveTo>
                    <a:pt x="0" y="0"/>
                  </a:moveTo>
                  <a:lnTo>
                    <a:pt x="0" y="5565176"/>
                  </a:lnTo>
                  <a:lnTo>
                    <a:pt x="53858461" y="5565176"/>
                  </a:lnTo>
                  <a:lnTo>
                    <a:pt x="53858461" y="0"/>
                  </a:lnTo>
                  <a:lnTo>
                    <a:pt x="0" y="0"/>
                  </a:lnTo>
                  <a:close/>
                  <a:moveTo>
                    <a:pt x="53797498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53797498" y="59690"/>
                  </a:lnTo>
                  <a:lnTo>
                    <a:pt x="53797498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457059" y="6652573"/>
            <a:ext cx="8047405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축제의 정보와 평가를 실시간으로 공유할 수 있는 커뮤니티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095109" y="8263364"/>
            <a:ext cx="8688781" cy="897809"/>
            <a:chOff x="0" y="0"/>
            <a:chExt cx="53858460" cy="556517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858461" cy="5565176"/>
            </a:xfrm>
            <a:custGeom>
              <a:avLst/>
              <a:gdLst/>
              <a:ahLst/>
              <a:cxnLst/>
              <a:rect l="l" t="t" r="r" b="b"/>
              <a:pathLst>
                <a:path w="53858461" h="5565176">
                  <a:moveTo>
                    <a:pt x="0" y="0"/>
                  </a:moveTo>
                  <a:lnTo>
                    <a:pt x="0" y="5565176"/>
                  </a:lnTo>
                  <a:lnTo>
                    <a:pt x="53858461" y="5565176"/>
                  </a:lnTo>
                  <a:lnTo>
                    <a:pt x="53858461" y="0"/>
                  </a:lnTo>
                  <a:lnTo>
                    <a:pt x="0" y="0"/>
                  </a:lnTo>
                  <a:close/>
                  <a:moveTo>
                    <a:pt x="53797498" y="5504216"/>
                  </a:moveTo>
                  <a:lnTo>
                    <a:pt x="59690" y="5504216"/>
                  </a:lnTo>
                  <a:lnTo>
                    <a:pt x="59690" y="59690"/>
                  </a:lnTo>
                  <a:lnTo>
                    <a:pt x="53797498" y="59690"/>
                  </a:lnTo>
                  <a:lnTo>
                    <a:pt x="53797498" y="55042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9460912" y="8464781"/>
            <a:ext cx="7798388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spc="25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프로토타입에서 만족하지 않고 실제 배포까지를 목표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79233"/>
            <a:ext cx="16230600" cy="4854703"/>
            <a:chOff x="0" y="0"/>
            <a:chExt cx="100607340" cy="30092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607341" cy="30092464"/>
            </a:xfrm>
            <a:custGeom>
              <a:avLst/>
              <a:gdLst/>
              <a:ahLst/>
              <a:cxnLst/>
              <a:rect l="l" t="t" r="r" b="b"/>
              <a:pathLst>
                <a:path w="100607341" h="30092464">
                  <a:moveTo>
                    <a:pt x="0" y="0"/>
                  </a:moveTo>
                  <a:lnTo>
                    <a:pt x="0" y="30092464"/>
                  </a:lnTo>
                  <a:lnTo>
                    <a:pt x="100607341" y="30092464"/>
                  </a:lnTo>
                  <a:lnTo>
                    <a:pt x="100607341" y="0"/>
                  </a:lnTo>
                  <a:lnTo>
                    <a:pt x="0" y="0"/>
                  </a:lnTo>
                  <a:close/>
                  <a:moveTo>
                    <a:pt x="100546377" y="30031503"/>
                  </a:moveTo>
                  <a:lnTo>
                    <a:pt x="59690" y="30031503"/>
                  </a:lnTo>
                  <a:lnTo>
                    <a:pt x="59690" y="59690"/>
                  </a:lnTo>
                  <a:lnTo>
                    <a:pt x="100546377" y="59690"/>
                  </a:lnTo>
                  <a:lnTo>
                    <a:pt x="100546377" y="3003150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 rot="-878573">
            <a:off x="12054279" y="2699004"/>
            <a:ext cx="4641587" cy="3382557"/>
          </a:xfrm>
          <a:custGeom>
            <a:avLst/>
            <a:gdLst/>
            <a:ahLst/>
            <a:cxnLst/>
            <a:rect l="l" t="t" r="r" b="b"/>
            <a:pathLst>
              <a:path w="4641587" h="3382557">
                <a:moveTo>
                  <a:pt x="0" y="0"/>
                </a:moveTo>
                <a:lnTo>
                  <a:pt x="4641588" y="0"/>
                </a:lnTo>
                <a:lnTo>
                  <a:pt x="4641588" y="3382557"/>
                </a:lnTo>
                <a:lnTo>
                  <a:pt x="0" y="338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21748">
            <a:off x="15334317" y="4352626"/>
            <a:ext cx="2321651" cy="4127380"/>
          </a:xfrm>
          <a:custGeom>
            <a:avLst/>
            <a:gdLst/>
            <a:ahLst/>
            <a:cxnLst/>
            <a:rect l="l" t="t" r="r" b="b"/>
            <a:pathLst>
              <a:path w="2321651" h="4127380">
                <a:moveTo>
                  <a:pt x="0" y="0"/>
                </a:moveTo>
                <a:lnTo>
                  <a:pt x="2321651" y="0"/>
                </a:lnTo>
                <a:lnTo>
                  <a:pt x="2321651" y="4127380"/>
                </a:lnTo>
                <a:lnTo>
                  <a:pt x="0" y="412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68918">
            <a:off x="10737377" y="4797670"/>
            <a:ext cx="4490308" cy="3237291"/>
          </a:xfrm>
          <a:custGeom>
            <a:avLst/>
            <a:gdLst/>
            <a:ahLst/>
            <a:cxnLst/>
            <a:rect l="l" t="t" r="r" b="b"/>
            <a:pathLst>
              <a:path w="4490308" h="3237291">
                <a:moveTo>
                  <a:pt x="0" y="0"/>
                </a:moveTo>
                <a:lnTo>
                  <a:pt x="4490308" y="0"/>
                </a:lnTo>
                <a:lnTo>
                  <a:pt x="4490308" y="3237291"/>
                </a:lnTo>
                <a:lnTo>
                  <a:pt x="0" y="323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219570">
            <a:off x="11294817" y="7313182"/>
            <a:ext cx="4757505" cy="2677621"/>
          </a:xfrm>
          <a:custGeom>
            <a:avLst/>
            <a:gdLst/>
            <a:ahLst/>
            <a:cxnLst/>
            <a:rect l="l" t="t" r="r" b="b"/>
            <a:pathLst>
              <a:path w="4757505" h="2677621">
                <a:moveTo>
                  <a:pt x="0" y="0"/>
                </a:moveTo>
                <a:lnTo>
                  <a:pt x="4757504" y="0"/>
                </a:lnTo>
                <a:lnTo>
                  <a:pt x="4757504" y="2677621"/>
                </a:lnTo>
                <a:lnTo>
                  <a:pt x="0" y="2677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0060932" cy="1584539"/>
            <a:chOff x="0" y="0"/>
            <a:chExt cx="13414576" cy="2112719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13414576" cy="135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00"/>
                </a:lnSpc>
              </a:pPr>
              <a:r>
                <a:rPr lang="en-US" sz="70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잊지</a:t>
              </a:r>
              <a:r>
                <a:rPr lang="en-US" sz="70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못할</a:t>
              </a:r>
              <a:r>
                <a:rPr lang="en-US" sz="70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추억을</a:t>
              </a:r>
              <a:r>
                <a:rPr lang="en-US" sz="7000" b="1" dirty="0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 </a:t>
              </a:r>
              <a:r>
                <a:rPr lang="en-US" sz="7000" b="1" dirty="0" err="1">
                  <a:solidFill>
                    <a:srgbClr val="000000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</a:rPr>
                <a:t>스티커로</a:t>
              </a:r>
              <a:endParaRPr lang="en-US" sz="700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48002"/>
              <a:ext cx="13414576" cy="564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</a:pPr>
              <a:r>
                <a:rPr lang="en-US" sz="2500" spc="25">
                  <a:solidFill>
                    <a:srgbClr val="000000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서울페스맵이 여러분의 작지만 소중한 기념품이 되어줄게요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47039" y="5249503"/>
            <a:ext cx="8021398" cy="2504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하나로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많은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멋진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일을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할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수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있습니다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!</a:t>
            </a:r>
          </a:p>
          <a:p>
            <a:pPr marL="410209" lvl="1" indent="-205105">
              <a:lnSpc>
                <a:spcPts val="2849"/>
              </a:lnSpc>
              <a:buFont typeface="Arial"/>
              <a:buChar char="•"/>
            </a:pP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지도에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방문한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축제를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표시</a:t>
            </a:r>
            <a:endParaRPr lang="en-US" sz="1899" spc="18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10209" lvl="1" indent="-205105">
              <a:lnSpc>
                <a:spcPts val="2849"/>
              </a:lnSpc>
              <a:buFont typeface="Arial"/>
              <a:buChar char="•"/>
            </a:pP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SNS에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축제를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특별한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스티커와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함께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공유</a:t>
            </a:r>
            <a:endParaRPr lang="en-US" sz="1899" spc="18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410209" lvl="1" indent="-205105">
              <a:lnSpc>
                <a:spcPts val="2849"/>
              </a:lnSpc>
              <a:buFont typeface="Arial"/>
              <a:buChar char="•"/>
            </a:pP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자신만의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락커나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캐리어를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꾸며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커뮤니티에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공유</a:t>
            </a:r>
            <a:endParaRPr lang="en-US" sz="1899" spc="18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2849"/>
              </a:lnSpc>
            </a:pPr>
            <a:endParaRPr lang="en-US" sz="1899" spc="18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2849"/>
              </a:lnSpc>
            </a:pP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시스템으로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새로우면서도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조금은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‘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특별한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’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커뮤니티가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899" spc="18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만들어집니다</a:t>
            </a:r>
            <a:r>
              <a:rPr lang="en-US" sz="1899" spc="18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>
              <a:lnSpc>
                <a:spcPts val="3000"/>
              </a:lnSpc>
            </a:pP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‘</a:t>
            </a:r>
            <a:r>
              <a:rPr lang="en-US" sz="2000" b="1" spc="2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스티커</a:t>
            </a: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’ </a:t>
            </a:r>
            <a:r>
              <a:rPr lang="en-US" sz="2000" b="1" spc="2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시스템은</a:t>
            </a: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000" b="1" spc="2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서울페스맵만의</a:t>
            </a: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000" b="1" spc="2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비주얼</a:t>
            </a: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2000" b="1" spc="2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정체성입니다</a:t>
            </a:r>
            <a:r>
              <a:rPr lang="en-US" sz="2000" b="1" spc="2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7039" y="4230493"/>
            <a:ext cx="8849326" cy="41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</a:pP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소중한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추억을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오래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간직하기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위해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우리는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스티커를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붙이곤</a:t>
            </a:r>
            <a:r>
              <a:rPr lang="en-US" sz="2500" u="sng" spc="25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2500" u="sng" spc="25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합니다</a:t>
            </a:r>
            <a:endParaRPr lang="en-US" sz="2500" u="sng" spc="25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sp>
        <p:nvSpPr>
          <p:cNvPr id="25" name="Freeform 25"/>
          <p:cNvSpPr/>
          <p:nvPr/>
        </p:nvSpPr>
        <p:spPr>
          <a:xfrm>
            <a:off x="14533478" y="2357066"/>
            <a:ext cx="2632435" cy="2632435"/>
          </a:xfrm>
          <a:custGeom>
            <a:avLst/>
            <a:gdLst/>
            <a:ahLst/>
            <a:cxnLst/>
            <a:rect l="l" t="t" r="r" b="b"/>
            <a:pathLst>
              <a:path w="2632435" h="2632435">
                <a:moveTo>
                  <a:pt x="0" y="0"/>
                </a:moveTo>
                <a:lnTo>
                  <a:pt x="2632435" y="0"/>
                </a:lnTo>
                <a:lnTo>
                  <a:pt x="2632435" y="2632434"/>
                </a:lnTo>
                <a:lnTo>
                  <a:pt x="0" y="263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984893"/>
            <a:ext cx="12942131" cy="203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589"/>
              </a:lnSpc>
              <a:spcBef>
                <a:spcPct val="0"/>
              </a:spcBef>
            </a:pP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검색</a:t>
            </a:r>
            <a:r>
              <a:rPr lang="en-US" sz="11850" b="1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sz="11850" b="1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기능</a:t>
            </a:r>
            <a:endParaRPr lang="en-US" sz="11850" b="1" dirty="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152344" y="207663"/>
            <a:ext cx="6762268" cy="5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00"/>
              </a:lnSpc>
              <a:spcBef>
                <a:spcPct val="0"/>
              </a:spcBef>
            </a:pPr>
            <a:r>
              <a:rPr lang="en-US" sz="3500" u="sng" spc="35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기존 제품과 다른 차별화 기능 3가지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7084" y="198138"/>
            <a:ext cx="1990279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제안</a:t>
            </a:r>
            <a:r>
              <a:rPr lang="en-US" sz="40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내용</a:t>
            </a:r>
            <a:endParaRPr lang="en-US" sz="4000" dirty="0">
              <a:solidFill>
                <a:srgbClr val="000000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28700" y="3606608"/>
            <a:ext cx="12942131" cy="497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u="sng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키워드: 유저 기여 태그, 답변 맞춤 추천, 핫 트렌드</a:t>
            </a:r>
          </a:p>
          <a:p>
            <a:pPr>
              <a:lnSpc>
                <a:spcPts val="4759"/>
              </a:lnSpc>
            </a:pPr>
            <a:endParaRPr lang="en-US" sz="3699" u="sng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사용자들이 직접 축제의 태그를 달 수 있도록 만들고, 기여 시 서비스를 제공합니다.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사용자가 축제를 검색할 때 앱에서 가벼운 3개의 질문을 던집니다.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사용자가 답변한 정보와 태그를 통해 사용자 맞춤 축제를 추천합니다.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많은 사람들이 기여하거나 추천 받은 축제를 트렌드 축제로 따로 분류하여 사용자에게 제공합니다.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856</ep:Words>
  <ep:PresentationFormat>사용자 지정</ep:PresentationFormat>
  <ep:Paragraphs>171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propo</cp:lastModifiedBy>
  <dcterms:modified xsi:type="dcterms:W3CDTF">2025-04-13T03:05:08.669</dcterms:modified>
  <cp:revision>4</cp:revision>
  <dc:title>Storyboard Brainstorm Presentation</dc:title>
  <cp:version>1000.0000.01</cp:version>
</cp:coreProperties>
</file>